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301" r:id="rId2"/>
    <p:sldId id="493" r:id="rId3"/>
    <p:sldId id="523" r:id="rId4"/>
    <p:sldId id="350" r:id="rId5"/>
    <p:sldId id="352" r:id="rId6"/>
    <p:sldId id="356" r:id="rId7"/>
    <p:sldId id="355" r:id="rId8"/>
    <p:sldId id="357" r:id="rId9"/>
    <p:sldId id="528" r:id="rId10"/>
    <p:sldId id="354" r:id="rId11"/>
    <p:sldId id="374" r:id="rId12"/>
    <p:sldId id="489" r:id="rId13"/>
    <p:sldId id="488" r:id="rId14"/>
    <p:sldId id="265" r:id="rId15"/>
    <p:sldId id="266" r:id="rId16"/>
    <p:sldId id="268" r:id="rId17"/>
    <p:sldId id="490" r:id="rId18"/>
    <p:sldId id="519" r:id="rId19"/>
    <p:sldId id="259" r:id="rId20"/>
    <p:sldId id="520" r:id="rId21"/>
    <p:sldId id="521" r:id="rId22"/>
    <p:sldId id="495" r:id="rId23"/>
    <p:sldId id="522" r:id="rId24"/>
    <p:sldId id="498" r:id="rId25"/>
    <p:sldId id="49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BF5BB-3B5B-42DC-AA3B-05AC9731CB5A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89D4F2-E9A9-4AD1-98D7-22CE05D8F1A9}">
      <dgm:prSet phldrT="[Text]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900" dirty="0"/>
            <a:t>Reduce manual input</a:t>
          </a:r>
        </a:p>
      </dgm:t>
    </dgm:pt>
    <dgm:pt modelId="{D846B0EE-E91A-4531-A6DE-BB7A3DEC7F4D}" type="parTrans" cxnId="{C31CE360-59E9-476F-A056-1469572A94A7}">
      <dgm:prSet/>
      <dgm:spPr/>
      <dgm:t>
        <a:bodyPr/>
        <a:lstStyle/>
        <a:p>
          <a:endParaRPr lang="en-US"/>
        </a:p>
      </dgm:t>
    </dgm:pt>
    <dgm:pt modelId="{98CA2176-3382-4EE4-B265-AE3DCBA1E59B}" type="sibTrans" cxnId="{C31CE360-59E9-476F-A056-1469572A94A7}">
      <dgm:prSet/>
      <dgm:spPr/>
      <dgm:t>
        <a:bodyPr/>
        <a:lstStyle/>
        <a:p>
          <a:endParaRPr lang="en-US"/>
        </a:p>
      </dgm:t>
    </dgm:pt>
    <dgm:pt modelId="{96AD2FBD-4D4A-4CD8-AA9B-74E0B8D5ABC7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dirty="0"/>
            <a:t>minimize errors</a:t>
          </a:r>
        </a:p>
      </dgm:t>
    </dgm:pt>
    <dgm:pt modelId="{C9EB3220-81FC-4AAE-9A6C-4C9B1792563A}" type="parTrans" cxnId="{02E330C0-76C1-438C-82DC-0C951B13122C}">
      <dgm:prSet/>
      <dgm:spPr/>
      <dgm:t>
        <a:bodyPr/>
        <a:lstStyle/>
        <a:p>
          <a:endParaRPr lang="en-US"/>
        </a:p>
      </dgm:t>
    </dgm:pt>
    <dgm:pt modelId="{78391B14-6EB9-4F95-BE13-A77FFA5A8BC5}" type="sibTrans" cxnId="{02E330C0-76C1-438C-82DC-0C951B13122C}">
      <dgm:prSet/>
      <dgm:spPr/>
      <dgm:t>
        <a:bodyPr/>
        <a:lstStyle/>
        <a:p>
          <a:endParaRPr lang="en-US"/>
        </a:p>
      </dgm:t>
    </dgm:pt>
    <dgm:pt modelId="{5637361F-97F2-43FE-A5F3-FAB02F4B6E10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Designing accounts based on the company's policy</a:t>
          </a:r>
        </a:p>
      </dgm:t>
    </dgm:pt>
    <dgm:pt modelId="{A17BE1C4-7E50-4384-A50C-24D8EDE01F63}" type="parTrans" cxnId="{D66A9DA7-12D0-4EEE-890B-FD8850F5A23D}">
      <dgm:prSet/>
      <dgm:spPr/>
      <dgm:t>
        <a:bodyPr/>
        <a:lstStyle/>
        <a:p>
          <a:endParaRPr lang="en-US"/>
        </a:p>
      </dgm:t>
    </dgm:pt>
    <dgm:pt modelId="{31219A28-311B-4A47-918A-5801D2F3EE1D}" type="sibTrans" cxnId="{D66A9DA7-12D0-4EEE-890B-FD8850F5A23D}">
      <dgm:prSet/>
      <dgm:spPr/>
      <dgm:t>
        <a:bodyPr/>
        <a:lstStyle/>
        <a:p>
          <a:endParaRPr lang="en-US"/>
        </a:p>
      </dgm:t>
    </dgm:pt>
    <dgm:pt modelId="{B49C6B80-C9AF-4170-BDC0-205F8402CC86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Automatically applying taxes, insurance, and incentives according to regulations</a:t>
          </a:r>
        </a:p>
      </dgm:t>
    </dgm:pt>
    <dgm:pt modelId="{ECF24E38-EF03-45AA-8997-CE20FCDD3BF2}" type="parTrans" cxnId="{FA3970E7-89C2-494E-8000-9D2E0E879692}">
      <dgm:prSet/>
      <dgm:spPr/>
      <dgm:t>
        <a:bodyPr/>
        <a:lstStyle/>
        <a:p>
          <a:endParaRPr lang="en-US"/>
        </a:p>
      </dgm:t>
    </dgm:pt>
    <dgm:pt modelId="{ED18CC89-E900-4BA1-8381-ABA251F3B45E}" type="sibTrans" cxnId="{FA3970E7-89C2-494E-8000-9D2E0E879692}">
      <dgm:prSet/>
      <dgm:spPr/>
      <dgm:t>
        <a:bodyPr/>
        <a:lstStyle/>
        <a:p>
          <a:endParaRPr lang="en-US"/>
        </a:p>
      </dgm:t>
    </dgm:pt>
    <dgm:pt modelId="{4285F2A0-5F36-4CFE-9F48-2CF398E61B8D}">
      <dgm:prSet phldrT="[Text]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300" dirty="0"/>
            <a:t>save time</a:t>
          </a:r>
        </a:p>
      </dgm:t>
    </dgm:pt>
    <dgm:pt modelId="{C6A5C6F0-0D42-4978-8264-66A44A3C0F57}" type="sibTrans" cxnId="{79951A61-F698-441C-8A81-29108336AA06}">
      <dgm:prSet/>
      <dgm:spPr/>
      <dgm:t>
        <a:bodyPr/>
        <a:lstStyle/>
        <a:p>
          <a:endParaRPr lang="en-US"/>
        </a:p>
      </dgm:t>
    </dgm:pt>
    <dgm:pt modelId="{3B5872B2-51AA-4401-8337-A8A89378DE70}" type="parTrans" cxnId="{79951A61-F698-441C-8A81-29108336AA06}">
      <dgm:prSet/>
      <dgm:spPr/>
      <dgm:t>
        <a:bodyPr/>
        <a:lstStyle/>
        <a:p>
          <a:endParaRPr lang="en-US"/>
        </a:p>
      </dgm:t>
    </dgm:pt>
    <dgm:pt modelId="{28AE13D1-3F93-4DC4-807C-8EE5594A9633}" type="pres">
      <dgm:prSet presAssocID="{714BF5BB-3B5B-42DC-AA3B-05AC9731CB5A}" presName="Name0" presStyleCnt="0">
        <dgm:presLayoutVars>
          <dgm:dir/>
          <dgm:resizeHandles val="exact"/>
        </dgm:presLayoutVars>
      </dgm:prSet>
      <dgm:spPr/>
    </dgm:pt>
    <dgm:pt modelId="{74B09D68-7FD9-405B-8A69-EEC26B1A64C2}" type="pres">
      <dgm:prSet presAssocID="{F989D4F2-E9A9-4AD1-98D7-22CE05D8F1A9}" presName="node" presStyleLbl="node1" presStyleIdx="0" presStyleCnt="3" custLinFactX="-805" custLinFactNeighborX="-100000" custLinFactNeighborY="-4419">
        <dgm:presLayoutVars>
          <dgm:bulletEnabled val="1"/>
        </dgm:presLayoutVars>
      </dgm:prSet>
      <dgm:spPr/>
    </dgm:pt>
    <dgm:pt modelId="{F3DFE017-6997-466F-ACFE-51A2209E2F04}" type="pres">
      <dgm:prSet presAssocID="{98CA2176-3382-4EE4-B265-AE3DCBA1E59B}" presName="sibTrans" presStyleCnt="0"/>
      <dgm:spPr/>
    </dgm:pt>
    <dgm:pt modelId="{2DF63B0B-7930-4E15-95AA-2FAE039B5CE3}" type="pres">
      <dgm:prSet presAssocID="{5637361F-97F2-43FE-A5F3-FAB02F4B6E10}" presName="node" presStyleLbl="node1" presStyleIdx="1" presStyleCnt="3">
        <dgm:presLayoutVars>
          <dgm:bulletEnabled val="1"/>
        </dgm:presLayoutVars>
      </dgm:prSet>
      <dgm:spPr/>
    </dgm:pt>
    <dgm:pt modelId="{AD537037-0C66-4CE4-A1C9-0CE7A09726CD}" type="pres">
      <dgm:prSet presAssocID="{31219A28-311B-4A47-918A-5801D2F3EE1D}" presName="sibTrans" presStyleCnt="0"/>
      <dgm:spPr/>
    </dgm:pt>
    <dgm:pt modelId="{B864D112-4FB8-49D4-89B9-8CF865502405}" type="pres">
      <dgm:prSet presAssocID="{B49C6B80-C9AF-4170-BDC0-205F8402CC86}" presName="node" presStyleLbl="node1" presStyleIdx="2" presStyleCnt="3">
        <dgm:presLayoutVars>
          <dgm:bulletEnabled val="1"/>
        </dgm:presLayoutVars>
      </dgm:prSet>
      <dgm:spPr/>
    </dgm:pt>
  </dgm:ptLst>
  <dgm:cxnLst>
    <dgm:cxn modelId="{7247DA36-F261-44A8-B481-DD496160679E}" type="presOf" srcId="{96AD2FBD-4D4A-4CD8-AA9B-74E0B8D5ABC7}" destId="{74B09D68-7FD9-405B-8A69-EEC26B1A64C2}" srcOrd="0" destOrd="1" presId="urn:microsoft.com/office/officeart/2005/8/layout/hList6"/>
    <dgm:cxn modelId="{C31CE360-59E9-476F-A056-1469572A94A7}" srcId="{714BF5BB-3B5B-42DC-AA3B-05AC9731CB5A}" destId="{F989D4F2-E9A9-4AD1-98D7-22CE05D8F1A9}" srcOrd="0" destOrd="0" parTransId="{D846B0EE-E91A-4531-A6DE-BB7A3DEC7F4D}" sibTransId="{98CA2176-3382-4EE4-B265-AE3DCBA1E59B}"/>
    <dgm:cxn modelId="{79951A61-F698-441C-8A81-29108336AA06}" srcId="{F989D4F2-E9A9-4AD1-98D7-22CE05D8F1A9}" destId="{4285F2A0-5F36-4CFE-9F48-2CF398E61B8D}" srcOrd="1" destOrd="0" parTransId="{3B5872B2-51AA-4401-8337-A8A89378DE70}" sibTransId="{C6A5C6F0-0D42-4978-8264-66A44A3C0F57}"/>
    <dgm:cxn modelId="{BC33334C-E1E8-42B8-9FFD-98A2ABE30444}" type="presOf" srcId="{B49C6B80-C9AF-4170-BDC0-205F8402CC86}" destId="{B864D112-4FB8-49D4-89B9-8CF865502405}" srcOrd="0" destOrd="0" presId="urn:microsoft.com/office/officeart/2005/8/layout/hList6"/>
    <dgm:cxn modelId="{D66A9DA7-12D0-4EEE-890B-FD8850F5A23D}" srcId="{714BF5BB-3B5B-42DC-AA3B-05AC9731CB5A}" destId="{5637361F-97F2-43FE-A5F3-FAB02F4B6E10}" srcOrd="1" destOrd="0" parTransId="{A17BE1C4-7E50-4384-A50C-24D8EDE01F63}" sibTransId="{31219A28-311B-4A47-918A-5801D2F3EE1D}"/>
    <dgm:cxn modelId="{02E330C0-76C1-438C-82DC-0C951B13122C}" srcId="{F989D4F2-E9A9-4AD1-98D7-22CE05D8F1A9}" destId="{96AD2FBD-4D4A-4CD8-AA9B-74E0B8D5ABC7}" srcOrd="0" destOrd="0" parTransId="{C9EB3220-81FC-4AAE-9A6C-4C9B1792563A}" sibTransId="{78391B14-6EB9-4F95-BE13-A77FFA5A8BC5}"/>
    <dgm:cxn modelId="{58B4C2C1-9D5C-4FCE-BD80-5F11FA7587F2}" type="presOf" srcId="{714BF5BB-3B5B-42DC-AA3B-05AC9731CB5A}" destId="{28AE13D1-3F93-4DC4-807C-8EE5594A9633}" srcOrd="0" destOrd="0" presId="urn:microsoft.com/office/officeart/2005/8/layout/hList6"/>
    <dgm:cxn modelId="{853F21D5-DB27-4CFE-97D7-E86DE40DEC94}" type="presOf" srcId="{F989D4F2-E9A9-4AD1-98D7-22CE05D8F1A9}" destId="{74B09D68-7FD9-405B-8A69-EEC26B1A64C2}" srcOrd="0" destOrd="0" presId="urn:microsoft.com/office/officeart/2005/8/layout/hList6"/>
    <dgm:cxn modelId="{FA3970E7-89C2-494E-8000-9D2E0E879692}" srcId="{714BF5BB-3B5B-42DC-AA3B-05AC9731CB5A}" destId="{B49C6B80-C9AF-4170-BDC0-205F8402CC86}" srcOrd="2" destOrd="0" parTransId="{ECF24E38-EF03-45AA-8997-CE20FCDD3BF2}" sibTransId="{ED18CC89-E900-4BA1-8381-ABA251F3B45E}"/>
    <dgm:cxn modelId="{F3B684E9-5772-479A-AAEC-932294849280}" type="presOf" srcId="{5637361F-97F2-43FE-A5F3-FAB02F4B6E10}" destId="{2DF63B0B-7930-4E15-95AA-2FAE039B5CE3}" srcOrd="0" destOrd="0" presId="urn:microsoft.com/office/officeart/2005/8/layout/hList6"/>
    <dgm:cxn modelId="{545380F1-02A8-4B49-AF84-3514965811CB}" type="presOf" srcId="{4285F2A0-5F36-4CFE-9F48-2CF398E61B8D}" destId="{74B09D68-7FD9-405B-8A69-EEC26B1A64C2}" srcOrd="0" destOrd="2" presId="urn:microsoft.com/office/officeart/2005/8/layout/hList6"/>
    <dgm:cxn modelId="{FD231584-8D9C-4D64-97EB-494908AB0120}" type="presParOf" srcId="{28AE13D1-3F93-4DC4-807C-8EE5594A9633}" destId="{74B09D68-7FD9-405B-8A69-EEC26B1A64C2}" srcOrd="0" destOrd="0" presId="urn:microsoft.com/office/officeart/2005/8/layout/hList6"/>
    <dgm:cxn modelId="{EA1FFA87-E9BA-42B5-AE41-71DD0E23003D}" type="presParOf" srcId="{28AE13D1-3F93-4DC4-807C-8EE5594A9633}" destId="{F3DFE017-6997-466F-ACFE-51A2209E2F04}" srcOrd="1" destOrd="0" presId="urn:microsoft.com/office/officeart/2005/8/layout/hList6"/>
    <dgm:cxn modelId="{7F90F6DF-DEBB-4F49-B8DC-DC90740E1461}" type="presParOf" srcId="{28AE13D1-3F93-4DC4-807C-8EE5594A9633}" destId="{2DF63B0B-7930-4E15-95AA-2FAE039B5CE3}" srcOrd="2" destOrd="0" presId="urn:microsoft.com/office/officeart/2005/8/layout/hList6"/>
    <dgm:cxn modelId="{E824324E-6903-4AC6-B7BD-429BDB647684}" type="presParOf" srcId="{28AE13D1-3F93-4DC4-807C-8EE5594A9633}" destId="{AD537037-0C66-4CE4-A1C9-0CE7A09726CD}" srcOrd="3" destOrd="0" presId="urn:microsoft.com/office/officeart/2005/8/layout/hList6"/>
    <dgm:cxn modelId="{25FA8EDC-42A4-4EBB-A4FE-F0D4AD7CE047}" type="presParOf" srcId="{28AE13D1-3F93-4DC4-807C-8EE5594A9633}" destId="{B864D112-4FB8-49D4-89B9-8CF865502405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09D68-7FD9-405B-8A69-EEC26B1A64C2}">
      <dsp:nvSpPr>
        <dsp:cNvPr id="0" name=""/>
        <dsp:cNvSpPr/>
      </dsp:nvSpPr>
      <dsp:spPr>
        <a:xfrm rot="16200000">
          <a:off x="-1383904" y="1383904"/>
          <a:ext cx="5161402" cy="239359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Reduce manual input</a:t>
          </a:r>
        </a:p>
        <a:p>
          <a:pPr marL="228600" lvl="1" indent="-228600" algn="ctr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minimize errors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save time</a:t>
          </a:r>
        </a:p>
      </dsp:txBody>
      <dsp:txXfrm rot="5400000">
        <a:off x="1" y="1032279"/>
        <a:ext cx="2393592" cy="3096842"/>
      </dsp:txXfrm>
    </dsp:sp>
    <dsp:sp modelId="{2DF63B0B-7930-4E15-95AA-2FAE039B5CE3}">
      <dsp:nvSpPr>
        <dsp:cNvPr id="0" name=""/>
        <dsp:cNvSpPr/>
      </dsp:nvSpPr>
      <dsp:spPr>
        <a:xfrm rot="16200000">
          <a:off x="1190127" y="1383904"/>
          <a:ext cx="5161402" cy="239359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5229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Designing accounts based on the company's policy</a:t>
          </a:r>
        </a:p>
      </dsp:txBody>
      <dsp:txXfrm rot="5400000">
        <a:off x="2574032" y="1032279"/>
        <a:ext cx="2393592" cy="3096842"/>
      </dsp:txXfrm>
    </dsp:sp>
    <dsp:sp modelId="{B864D112-4FB8-49D4-89B9-8CF865502405}">
      <dsp:nvSpPr>
        <dsp:cNvPr id="0" name=""/>
        <dsp:cNvSpPr/>
      </dsp:nvSpPr>
      <dsp:spPr>
        <a:xfrm rot="16200000">
          <a:off x="3763240" y="1383904"/>
          <a:ext cx="5161402" cy="2393592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5229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Automatically applying taxes, insurance, and incentives according to regulations</a:t>
          </a:r>
        </a:p>
      </dsp:txBody>
      <dsp:txXfrm rot="5400000">
        <a:off x="5147145" y="1032279"/>
        <a:ext cx="2393592" cy="3096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AF1B3-F5B5-4409-B6DE-4D88685FF6C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6CA6F-7A81-40F4-AEE7-5B4C670BC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84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5802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2663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2023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2047484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08203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1586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098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59308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9323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744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25177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172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2103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3350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205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347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1743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28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Write_Formula.mp4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188C-0C08-4A13-80EE-81F72E65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Hiring (Create EMPLOYMENT)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B8288-0AD2-47CC-8797-673A4FAB5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81" y="1918183"/>
            <a:ext cx="5552662" cy="3541712"/>
          </a:xfrm>
          <a:prstGeom prst="ellipse">
            <a:avLst/>
          </a:prstGeom>
          <a:ln>
            <a:solidFill>
              <a:schemeClr val="accent3">
                <a:lumMod val="75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9557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1AD6DD-C36F-4DE9-9C9B-25502158B10B}"/>
              </a:ext>
            </a:extLst>
          </p:cNvPr>
          <p:cNvSpPr txBox="1"/>
          <p:nvPr/>
        </p:nvSpPr>
        <p:spPr>
          <a:xfrm>
            <a:off x="563219" y="0"/>
            <a:ext cx="113041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absence</a:t>
            </a:r>
            <a:b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481D990-A16F-4B7D-87C4-AB519CBB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455712"/>
            <a:ext cx="11860696" cy="6157123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571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858B6-52EB-4446-9885-9BA7E00EB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42" y="1272209"/>
            <a:ext cx="6321287" cy="5141843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330E4D-C1BA-4D69-93D6-16C534FF9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87" y="0"/>
            <a:ext cx="9905998" cy="1272209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/>
              <a:t>Payroll</a:t>
            </a:r>
          </a:p>
        </p:txBody>
      </p:sp>
    </p:spTree>
    <p:extLst>
      <p:ext uri="{BB962C8B-B14F-4D97-AF65-F5344CB8AC3E}">
        <p14:creationId xmlns:p14="http://schemas.microsoft.com/office/powerpoint/2010/main" val="151193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790" y="153894"/>
            <a:ext cx="8767966" cy="65502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7580-AAAE-3127-BA6F-9282E77E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t="6542" r="19747" b="7444"/>
          <a:stretch/>
        </p:blipFill>
        <p:spPr>
          <a:xfrm>
            <a:off x="9198583" y="153894"/>
            <a:ext cx="2860896" cy="65502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159026" y="1258957"/>
            <a:ext cx="6094701" cy="538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/>
          <p:nvPr/>
        </p:nvSpPr>
        <p:spPr>
          <a:xfrm>
            <a:off x="318080" y="0"/>
            <a:ext cx="11410094" cy="15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Payment Methods</a:t>
            </a:r>
            <a:endParaRPr kumimoji="0" sz="2800" b="0" i="0" u="sng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And here we determine the method we will pay the employees by </a:t>
            </a:r>
            <a:endParaRPr kumimoji="0" sz="2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661D6F-F6D4-BED0-08AD-96B12ABFF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76" y="1258957"/>
            <a:ext cx="5626198" cy="53854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01" y="134516"/>
            <a:ext cx="8447428" cy="6588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0"/>
          <p:cNvSpPr/>
          <p:nvPr/>
        </p:nvSpPr>
        <p:spPr>
          <a:xfrm rot="10800000" flipV="1">
            <a:off x="8820512" y="134516"/>
            <a:ext cx="3229387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Defining Compensation Elements </a:t>
            </a:r>
            <a:endParaRPr kumimoji="0" sz="24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The elements of employee's payments and  </a:t>
            </a:r>
            <a:endParaRPr kumimoji="0" sz="24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Which are ( Basic salary – Housing – etc.…) </a:t>
            </a:r>
            <a:endParaRPr kumimoji="0" sz="24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  <a:sym typeface="Twentieth Century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EB0631-C7D0-858B-6353-6451D223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629" y="3710609"/>
            <a:ext cx="3229387" cy="30128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035" y="251791"/>
            <a:ext cx="8325687" cy="64538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11"/>
          <p:cNvSpPr/>
          <p:nvPr/>
        </p:nvSpPr>
        <p:spPr>
          <a:xfrm>
            <a:off x="8799443" y="407174"/>
            <a:ext cx="2965215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Then we link these elements</a:t>
            </a:r>
            <a:endParaRPr kumimoji="0" sz="2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 to the input of employees to appear in their salary </a:t>
            </a:r>
            <a:endParaRPr kumimoji="0" sz="28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7D7ADE-36E7-B074-5259-83F291A73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5952" r="10492" b="39295"/>
          <a:stretch/>
        </p:blipFill>
        <p:spPr>
          <a:xfrm>
            <a:off x="8799443" y="3551582"/>
            <a:ext cx="3180521" cy="31540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82137" y="163772"/>
            <a:ext cx="11532359" cy="64349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3"/>
          <p:cNvSpPr/>
          <p:nvPr/>
        </p:nvSpPr>
        <p:spPr>
          <a:xfrm>
            <a:off x="7450411" y="876129"/>
            <a:ext cx="3365369" cy="537329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 w="15875" cap="flat" cmpd="sng">
            <a:solidFill>
              <a:srgbClr val="4156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17" name="Google Shape;317;p13"/>
          <p:cNvSpPr/>
          <p:nvPr/>
        </p:nvSpPr>
        <p:spPr>
          <a:xfrm rot="10800000" flipH="1">
            <a:off x="7450412" y="1659118"/>
            <a:ext cx="3365369" cy="537328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dk2"/>
          </a:solidFill>
          <a:ln w="15875" cap="flat" cmpd="sng">
            <a:solidFill>
              <a:srgbClr val="4156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>
            <a:off x="1242305" y="114810"/>
            <a:ext cx="97073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sym typeface="Twentieth Century"/>
              </a:rPr>
              <a:t>Adding payment elements to the employee</a:t>
            </a:r>
            <a:endParaRPr kumimoji="0" sz="32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  <a:sym typeface="Twentieth Century"/>
            </a:endParaRPr>
          </a:p>
        </p:txBody>
      </p:sp>
      <p:pic>
        <p:nvPicPr>
          <p:cNvPr id="324" name="Google Shape;324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194" y="822696"/>
            <a:ext cx="11532357" cy="5745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fan&#10;&#10;AI-generated content may be incorrect.">
            <a:extLst>
              <a:ext uri="{FF2B5EF4-FFF2-40B4-BE49-F238E27FC236}">
                <a16:creationId xmlns:a16="http://schemas.microsoft.com/office/drawing/2014/main" id="{AEB85F0C-9CE6-3AAF-89DE-EFE709827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4" y="166423"/>
            <a:ext cx="10071653" cy="65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9483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yellow background&#10;&#10;AI-generated content may be incorrect.">
            <a:extLst>
              <a:ext uri="{FF2B5EF4-FFF2-40B4-BE49-F238E27FC236}">
                <a16:creationId xmlns:a16="http://schemas.microsoft.com/office/drawing/2014/main" id="{80040123-6D2D-83FC-D542-2F382ED42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304800"/>
            <a:ext cx="11900452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1772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1CC72-4806-4777-A931-D1365CE80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9041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ic of hands holding money and a calculator&#10;&#10;AI-generated content may be incorrect.">
            <a:extLst>
              <a:ext uri="{FF2B5EF4-FFF2-40B4-BE49-F238E27FC236}">
                <a16:creationId xmlns:a16="http://schemas.microsoft.com/office/drawing/2014/main" id="{A6F1BA6D-75A7-C080-2E41-3DA521115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3" y="0"/>
            <a:ext cx="11909234" cy="6858000"/>
          </a:xfrm>
          <a:prstGeom prst="rect">
            <a:avLst/>
          </a:prstGeom>
        </p:spPr>
      </p:pic>
      <p:pic>
        <p:nvPicPr>
          <p:cNvPr id="3" name="Picture 2" descr="A diagram of a bank transfer&#10;&#10;AI-generated content may be incorrect.">
            <a:extLst>
              <a:ext uri="{FF2B5EF4-FFF2-40B4-BE49-F238E27FC236}">
                <a16:creationId xmlns:a16="http://schemas.microsoft.com/office/drawing/2014/main" id="{B51617D0-0526-30E4-9A55-4F4AF0B7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88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E3B37-8817-4EC1-8985-AD9DB5A69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" y="106017"/>
            <a:ext cx="11913705" cy="661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2012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AF832-225A-4D30-A518-BC4311B0D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44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Live Example 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B472583-9711-4537-A71B-01AB83A4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43" y="88072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379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D977D1-5638-7A9C-F189-9A0285E26441}"/>
              </a:ext>
            </a:extLst>
          </p:cNvPr>
          <p:cNvGraphicFramePr/>
          <p:nvPr/>
        </p:nvGraphicFramePr>
        <p:xfrm>
          <a:off x="2436039" y="1696598"/>
          <a:ext cx="7541658" cy="5161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3AAAD29-FFE7-C8A2-98B3-05BCFB6B93AC}"/>
              </a:ext>
            </a:extLst>
          </p:cNvPr>
          <p:cNvSpPr/>
          <p:nvPr/>
        </p:nvSpPr>
        <p:spPr>
          <a:xfrm>
            <a:off x="2436039" y="228070"/>
            <a:ext cx="6961349" cy="9485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importance of formulas</a:t>
            </a:r>
          </a:p>
        </p:txBody>
      </p:sp>
    </p:spTree>
    <p:extLst>
      <p:ext uri="{BB962C8B-B14F-4D97-AF65-F5344CB8AC3E}">
        <p14:creationId xmlns:p14="http://schemas.microsoft.com/office/powerpoint/2010/main" val="369234504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acebook logo and symbol, meaning, history, sign.">
            <a:extLst>
              <a:ext uri="{FF2B5EF4-FFF2-40B4-BE49-F238E27FC236}">
                <a16:creationId xmlns:a16="http://schemas.microsoft.com/office/drawing/2014/main" id="{408E8A2C-DD9B-4C43-BB50-360EB2500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2" r="22500"/>
          <a:stretch/>
        </p:blipFill>
        <p:spPr bwMode="auto">
          <a:xfrm>
            <a:off x="1432755" y="5709200"/>
            <a:ext cx="272762" cy="2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100243-381F-4C36-8E02-11010384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27" y="5709200"/>
            <a:ext cx="278411" cy="27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orld Wide Web Icon PNG Transparent Background, Free Download #3017 -  FreeIconsPNG">
            <a:extLst>
              <a:ext uri="{FF2B5EF4-FFF2-40B4-BE49-F238E27FC236}">
                <a16:creationId xmlns:a16="http://schemas.microsoft.com/office/drawing/2014/main" id="{C0D0A0B7-4854-4D8A-9315-4CF7F2600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7" t="16812" r="16570" b="16715"/>
          <a:stretch/>
        </p:blipFill>
        <p:spPr bwMode="auto">
          <a:xfrm>
            <a:off x="8113773" y="5712024"/>
            <a:ext cx="272762" cy="27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ED990-3B0F-4C53-99B3-C5FDBBEE2A9E}"/>
              </a:ext>
            </a:extLst>
          </p:cNvPr>
          <p:cNvSpPr txBox="1"/>
          <p:nvPr/>
        </p:nvSpPr>
        <p:spPr>
          <a:xfrm>
            <a:off x="1705517" y="5679128"/>
            <a:ext cx="2865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www.facebook.com/QuestGroup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A883C-6E58-4828-91F2-8E47DC9C2F80}"/>
              </a:ext>
            </a:extLst>
          </p:cNvPr>
          <p:cNvSpPr txBox="1"/>
          <p:nvPr/>
        </p:nvSpPr>
        <p:spPr>
          <a:xfrm>
            <a:off x="5128089" y="5679128"/>
            <a:ext cx="2712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www.linkedin.com/QuestGroup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EB992-49B3-4596-A910-6FA107BFB132}"/>
              </a:ext>
            </a:extLst>
          </p:cNvPr>
          <p:cNvSpPr txBox="1"/>
          <p:nvPr/>
        </p:nvSpPr>
        <p:spPr>
          <a:xfrm>
            <a:off x="8386535" y="5679128"/>
            <a:ext cx="198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www.QuestGroup.com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8B36101-BB20-471E-87BF-36BFB289B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1"/>
          <a:stretch/>
        </p:blipFill>
        <p:spPr bwMode="auto">
          <a:xfrm>
            <a:off x="2688652" y="1491619"/>
            <a:ext cx="2305880" cy="19953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90FA74-2070-4DFD-90FB-9DEDD946E6F0}"/>
              </a:ext>
            </a:extLst>
          </p:cNvPr>
          <p:cNvCxnSpPr>
            <a:cxnSpLocks/>
          </p:cNvCxnSpPr>
          <p:nvPr/>
        </p:nvCxnSpPr>
        <p:spPr>
          <a:xfrm>
            <a:off x="6096000" y="1135899"/>
            <a:ext cx="0" cy="2706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ABB2E70-03F8-4778-B2C8-1AC97445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49992"/>
            <a:ext cx="5085521" cy="1478570"/>
          </a:xfrm>
        </p:spPr>
        <p:txBody>
          <a:bodyPr anchor="ctr"/>
          <a:lstStyle/>
          <a:p>
            <a:pPr algn="ctr"/>
            <a:r>
              <a:rPr lang="en-US" sz="4800" dirty="0"/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819826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87A762-B7A5-41C4-91CF-E6412D043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723" y="-7951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1DACC0-67FB-454D-80C0-A621A5153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316" y="1091612"/>
            <a:ext cx="8912812" cy="53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271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D4DD34-91F7-88A7-2F7C-4E8D4BA3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904" y="0"/>
            <a:ext cx="8786192" cy="927652"/>
          </a:xfrm>
        </p:spPr>
        <p:txBody>
          <a:bodyPr/>
          <a:lstStyle/>
          <a:p>
            <a:pPr algn="ctr"/>
            <a:r>
              <a:rPr lang="de-CH" sz="4400" dirty="0"/>
              <a:t>Personal Details 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06A4F-D8FC-4FD9-83A4-D4608C189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874642"/>
            <a:ext cx="11834191" cy="577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604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65F321-E8E8-46D4-B05F-C480DFFC1F0F}"/>
              </a:ext>
            </a:extLst>
          </p:cNvPr>
          <p:cNvSpPr txBox="1"/>
          <p:nvPr/>
        </p:nvSpPr>
        <p:spPr>
          <a:xfrm>
            <a:off x="410819" y="121190"/>
            <a:ext cx="11224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301130-7F13-429C-905F-9857023CC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" t="946" r="3444" b="1169"/>
          <a:stretch/>
        </p:blipFill>
        <p:spPr>
          <a:xfrm>
            <a:off x="204716" y="121190"/>
            <a:ext cx="11801754" cy="66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58D49E-A6A8-48AB-9F3B-A60E9F707BF1}"/>
              </a:ext>
            </a:extLst>
          </p:cNvPr>
          <p:cNvSpPr txBox="1"/>
          <p:nvPr/>
        </p:nvSpPr>
        <p:spPr>
          <a:xfrm>
            <a:off x="477077" y="0"/>
            <a:ext cx="11277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 assignment</a:t>
            </a:r>
            <a:b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endParaRPr kumimoji="0" lang="en-US" sz="2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9AD85AB6-0FE1-4818-AC3C-CF22F69D1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3"/>
          <a:stretch/>
        </p:blipFill>
        <p:spPr>
          <a:xfrm>
            <a:off x="318052" y="707886"/>
            <a:ext cx="11529391" cy="597121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B1199D-7D28-00D9-07B9-565E9B2380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84" y="3941425"/>
            <a:ext cx="3509093" cy="26308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1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37E439-CCBC-4932-86F7-8D4C794F62EB}"/>
              </a:ext>
            </a:extLst>
          </p:cNvPr>
          <p:cNvSpPr txBox="1"/>
          <p:nvPr/>
        </p:nvSpPr>
        <p:spPr>
          <a:xfrm>
            <a:off x="1762539" y="98119"/>
            <a:ext cx="8375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Contract</a:t>
            </a:r>
            <a:endParaRPr kumimoji="0" lang="en-US" sz="2000" b="0" i="0" u="sng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66EF8BE-2257-4694-BAC6-2C45A8799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74" y="816317"/>
            <a:ext cx="8375374" cy="57832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BC2A4-76C7-F81D-C894-F477833F3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704" y="816316"/>
            <a:ext cx="2981739" cy="57832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819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A0E670-B757-48E5-9AAE-D90FDD515232}"/>
              </a:ext>
            </a:extLst>
          </p:cNvPr>
          <p:cNvSpPr txBox="1"/>
          <p:nvPr/>
        </p:nvSpPr>
        <p:spPr>
          <a:xfrm>
            <a:off x="172278" y="0"/>
            <a:ext cx="1161552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Contact</a:t>
            </a: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b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Here we take all the information of the contact who could be catch up with in case we could not reach to the employee</a:t>
            </a:r>
            <a:r>
              <a:rPr kumimoji="0" lang="en-US" sz="2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0A55A26-9908-4859-84C6-9738132B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t="2583" r="-1055" b="-2583"/>
          <a:stretch/>
        </p:blipFill>
        <p:spPr>
          <a:xfrm>
            <a:off x="172278" y="1364974"/>
            <a:ext cx="9435031" cy="52791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9CF99-F1E8-24E9-708D-7328B3F59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0"/>
          <a:stretch/>
        </p:blipFill>
        <p:spPr>
          <a:xfrm>
            <a:off x="9875055" y="1364975"/>
            <a:ext cx="2144668" cy="52791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9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9A4C17-93B2-4AEB-988D-10B0D2449B00}"/>
              </a:ext>
            </a:extLst>
          </p:cNvPr>
          <p:cNvSpPr txBox="1"/>
          <p:nvPr/>
        </p:nvSpPr>
        <p:spPr>
          <a:xfrm>
            <a:off x="2905540" y="76320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competences</a:t>
            </a:r>
            <a:endParaRPr kumimoji="0" lang="en-US" sz="2800" b="0" i="0" u="sng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988B9D-F41A-4AD9-BFC6-35DFFE614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919858"/>
            <a:ext cx="7630523" cy="56719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57C21-AA79-6354-078A-0070DF528C7C}"/>
              </a:ext>
            </a:extLst>
          </p:cNvPr>
          <p:cNvSpPr txBox="1"/>
          <p:nvPr/>
        </p:nvSpPr>
        <p:spPr>
          <a:xfrm>
            <a:off x="3034145" y="3200461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D5F93-3849-704F-1BE2-F0AB6D0EF97F}"/>
              </a:ext>
            </a:extLst>
          </p:cNvPr>
          <p:cNvSpPr txBox="1"/>
          <p:nvPr/>
        </p:nvSpPr>
        <p:spPr>
          <a:xfrm>
            <a:off x="3034145" y="3200461"/>
            <a:ext cx="6105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5E530-A6F3-7D55-D134-B9B24513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41" y="919858"/>
            <a:ext cx="3883267" cy="56719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3876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1022C5-74A8-DB4E-960C-1A565056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22" y="0"/>
            <a:ext cx="8799295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771F26-5A0B-9576-E125-D991432C6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8234" y="265045"/>
            <a:ext cx="3226883" cy="2425148"/>
          </a:xfrm>
        </p:spPr>
        <p:txBody>
          <a:bodyPr>
            <a:normAutofit/>
          </a:bodyPr>
          <a:lstStyle/>
          <a:p>
            <a:r>
              <a:rPr lang="de-CH" sz="2000" b="1" dirty="0">
                <a:solidFill>
                  <a:schemeClr val="bg1"/>
                </a:solidFill>
              </a:rPr>
              <a:t>1-Absence type </a:t>
            </a:r>
          </a:p>
          <a:p>
            <a:r>
              <a:rPr lang="de-CH" sz="2000" b="1" dirty="0">
                <a:solidFill>
                  <a:schemeClr val="bg1"/>
                </a:solidFill>
              </a:rPr>
              <a:t>2- Reason</a:t>
            </a:r>
          </a:p>
          <a:p>
            <a:r>
              <a:rPr lang="de-CH" sz="2000" b="1" dirty="0">
                <a:solidFill>
                  <a:schemeClr val="bg1"/>
                </a:solidFill>
              </a:rPr>
              <a:t>3- starting and ending date </a:t>
            </a:r>
          </a:p>
          <a:p>
            <a:r>
              <a:rPr lang="de-CH" sz="2000" b="1" dirty="0">
                <a:solidFill>
                  <a:schemeClr val="bg1"/>
                </a:solidFill>
              </a:rPr>
              <a:t>4- Authorization </a:t>
            </a:r>
          </a:p>
          <a:p>
            <a:r>
              <a:rPr lang="de-CH" sz="2000" b="1" dirty="0">
                <a:solidFill>
                  <a:schemeClr val="bg1"/>
                </a:solidFill>
              </a:rPr>
              <a:t>5- Replacement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6C8DC-E3BA-4D04-BF6B-5A7887AFDD5C}"/>
              </a:ext>
            </a:extLst>
          </p:cNvPr>
          <p:cNvSpPr txBox="1"/>
          <p:nvPr/>
        </p:nvSpPr>
        <p:spPr>
          <a:xfrm>
            <a:off x="288233" y="3046418"/>
            <a:ext cx="322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t>Types of Absences in Oracle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FB979-B0A5-46AD-945D-3F7A794064EA}"/>
              </a:ext>
            </a:extLst>
          </p:cNvPr>
          <p:cNvSpPr txBox="1"/>
          <p:nvPr/>
        </p:nvSpPr>
        <p:spPr>
          <a:xfrm>
            <a:off x="288233" y="3687567"/>
            <a:ext cx="292846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40"/>
              <a:buFontTx/>
              <a:buChar char="►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Annual Leave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ts val="1440"/>
              <a:buFontTx/>
              <a:buChar char="►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Sick Leave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ts val="1440"/>
              <a:buFontTx/>
              <a:buChar char="►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Training Leave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ts val="1440"/>
              <a:buFontTx/>
              <a:buChar char="►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Other Absence Types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840067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ircuit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181</Words>
  <Application>Microsoft Office PowerPoint</Application>
  <PresentationFormat>Widescreen</PresentationFormat>
  <Paragraphs>41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Trebuchet MS</vt:lpstr>
      <vt:lpstr>Tw Cen MT</vt:lpstr>
      <vt:lpstr>Twentieth Century</vt:lpstr>
      <vt:lpstr>Circuit</vt:lpstr>
      <vt:lpstr>Hiring (Create EMPLOYMENT)</vt:lpstr>
      <vt:lpstr>PowerPoint Presentation</vt:lpstr>
      <vt:lpstr>Personal Details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Payroll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Example </vt:lpstr>
      <vt:lpstr>PowerPoint Presentation</vt:lpstr>
      <vt:lpstr>Thank You…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Hiring (Create EMPLOYMENT)</dc:title>
  <dc:creator>Omar Ashraf Roshdy Abdelrahman</dc:creator>
  <cp:lastModifiedBy>Omar Ashraf Roshdy Abdelrahman</cp:lastModifiedBy>
  <cp:revision>1</cp:revision>
  <dcterms:created xsi:type="dcterms:W3CDTF">2025-04-14T06:50:36Z</dcterms:created>
  <dcterms:modified xsi:type="dcterms:W3CDTF">2025-04-14T06:51:46Z</dcterms:modified>
</cp:coreProperties>
</file>